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69" r:id="rId2"/>
    <p:sldId id="260" r:id="rId3"/>
    <p:sldId id="261" r:id="rId4"/>
    <p:sldId id="262" r:id="rId5"/>
    <p:sldId id="263" r:id="rId6"/>
    <p:sldId id="264" r:id="rId7"/>
    <p:sldId id="270" r:id="rId8"/>
    <p:sldId id="271" r:id="rId9"/>
    <p:sldId id="272" r:id="rId10"/>
    <p:sldId id="266" r:id="rId11"/>
    <p:sldId id="258" r:id="rId12"/>
    <p:sldId id="259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3512" y="-10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F4491-1E49-6743-B0D5-7BBE7891437C}" type="datetimeFigureOut">
              <a:rPr lang="en-US" smtClean="0"/>
              <a:t>5/14/15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EDF7B-3A3A-9A4F-929D-A8464AEB9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9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4C363-6CAA-2C49-AAD0-9E714110B14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60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$4bn in Africa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4C363-6CAA-2C49-AAD0-9E714110B14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55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million die each year</a:t>
            </a:r>
            <a:r>
              <a:rPr lang="en-US" baseline="0" dirty="0" smtClean="0"/>
              <a:t> from lack of cold chains for vaccines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4C363-6CAA-2C49-AAD0-9E714110B14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36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4C363-6CAA-2C49-AAD0-9E714110B14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8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4C363-6CAA-2C49-AAD0-9E714110B14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2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825" y="6629337"/>
            <a:ext cx="1417523" cy="132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Copyright Dearman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801472" y="6606660"/>
            <a:ext cx="1553592" cy="155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Private and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2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0184" y="672761"/>
            <a:ext cx="6116615" cy="3887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385" y="6614219"/>
            <a:ext cx="1787932" cy="148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Copyright Dearman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801472" y="6606660"/>
            <a:ext cx="1553592" cy="155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Private and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1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184" y="695437"/>
            <a:ext cx="6116615" cy="366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54825" y="6614219"/>
            <a:ext cx="1470439" cy="148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Copyright Dearman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801472" y="6606660"/>
            <a:ext cx="1553592" cy="155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Private and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0117" y="5501959"/>
            <a:ext cx="3386683" cy="375643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00117" y="1322042"/>
            <a:ext cx="338668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0117" y="5877602"/>
            <a:ext cx="3386683" cy="408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7200" y="1322043"/>
            <a:ext cx="4708328" cy="4963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585304" y="695437"/>
            <a:ext cx="6101496" cy="366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Click to edit Master title style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384" y="6606660"/>
            <a:ext cx="1553592" cy="155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Copyright Dearman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801472" y="6606660"/>
            <a:ext cx="1553592" cy="155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Private and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8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592862" y="529865"/>
            <a:ext cx="6093937" cy="531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dirty="0" smtClean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1195097"/>
            <a:ext cx="9144000" cy="0"/>
          </a:xfrm>
          <a:prstGeom prst="line">
            <a:avLst/>
          </a:prstGeom>
          <a:ln w="6350" cmpd="sng">
            <a:solidFill>
              <a:srgbClr val="0F7D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552782"/>
            <a:ext cx="9144000" cy="0"/>
          </a:xfrm>
          <a:prstGeom prst="line">
            <a:avLst/>
          </a:prstGeom>
          <a:ln w="6350" cmpd="sng">
            <a:solidFill>
              <a:srgbClr val="0F7D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Dearman-(Standard)250px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4" y="52913"/>
            <a:ext cx="1613584" cy="47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5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0" i="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jpeg"/><Relationship Id="rId14" Type="http://schemas.openxmlformats.org/officeDocument/2006/relationships/image" Target="../media/image30.png"/><Relationship Id="rId15" Type="http://schemas.openxmlformats.org/officeDocument/2006/relationships/image" Target="../media/image31.jpe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Relationship Id="rId4" Type="http://schemas.openxmlformats.org/officeDocument/2006/relationships/image" Target="../media/image20.tif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image" Target="../media/image23.jp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hyperlink" Target="mailto:Toby.peters@dearmanengine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 txBox="1">
            <a:spLocks/>
          </p:cNvSpPr>
          <p:nvPr/>
        </p:nvSpPr>
        <p:spPr>
          <a:xfrm>
            <a:off x="4793088" y="5066871"/>
            <a:ext cx="4279218" cy="161248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solidFill>
                  <a:srgbClr val="3799B4"/>
                </a:solidFill>
              </a:rPr>
              <a:t>Professor Toby Peters</a:t>
            </a:r>
          </a:p>
          <a:p>
            <a:r>
              <a:rPr lang="en-GB" sz="1400" dirty="0" smtClean="0">
                <a:solidFill>
                  <a:srgbClr val="3799B4"/>
                </a:solidFill>
              </a:rPr>
              <a:t>Chair of Power and Cold Economy</a:t>
            </a:r>
          </a:p>
          <a:p>
            <a:r>
              <a:rPr lang="en-GB" sz="1400" dirty="0" smtClean="0">
                <a:solidFill>
                  <a:srgbClr val="3799B4"/>
                </a:solidFill>
              </a:rPr>
              <a:t>Birmingham Energy Institute, University of Birmingham</a:t>
            </a:r>
          </a:p>
          <a:p>
            <a:pPr>
              <a:spcBef>
                <a:spcPts val="0"/>
              </a:spcBef>
            </a:pPr>
            <a:endParaRPr lang="en-GB" sz="1400" dirty="0" smtClean="0">
              <a:solidFill>
                <a:srgbClr val="3799B4"/>
              </a:solidFill>
            </a:endParaRPr>
          </a:p>
          <a:p>
            <a:pPr>
              <a:spcBef>
                <a:spcPts val="0"/>
              </a:spcBef>
            </a:pPr>
            <a:r>
              <a:rPr lang="en-GB" sz="1400" dirty="0">
                <a:solidFill>
                  <a:srgbClr val="3799B4"/>
                </a:solidFill>
              </a:rPr>
              <a:t>c</a:t>
            </a:r>
            <a:r>
              <a:rPr lang="en-GB" sz="1400" dirty="0" smtClean="0">
                <a:solidFill>
                  <a:srgbClr val="3799B4"/>
                </a:solidFill>
              </a:rPr>
              <a:t>o-Founder </a:t>
            </a:r>
          </a:p>
          <a:p>
            <a:pPr>
              <a:spcBef>
                <a:spcPts val="0"/>
              </a:spcBef>
            </a:pPr>
            <a:r>
              <a:rPr lang="en-GB" sz="1400" dirty="0" smtClean="0">
                <a:solidFill>
                  <a:srgbClr val="3799B4"/>
                </a:solidFill>
              </a:rPr>
              <a:t>Dearman Engine Company &amp;  Highview Power Storage</a:t>
            </a:r>
          </a:p>
          <a:p>
            <a:pPr algn="ctr"/>
            <a:endParaRPr lang="en-GB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Picture 7" descr="Screen Shot 2015-03-01 at 12.19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29" y="1846888"/>
            <a:ext cx="5573318" cy="315840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86667" y="1206621"/>
            <a:ext cx="6161493" cy="640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1" dirty="0" smtClean="0">
                <a:solidFill>
                  <a:schemeClr val="bg2"/>
                </a:solidFill>
              </a:rPr>
              <a:t>Doing Cold Smarter</a:t>
            </a:r>
            <a:endParaRPr 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5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386" y="605054"/>
            <a:ext cx="6523924" cy="56868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 smtClean="0">
                <a:solidFill>
                  <a:srgbClr val="000000"/>
                </a:solidFill>
              </a:rPr>
              <a:t>Transport Refrigeration Application</a:t>
            </a:r>
            <a:endParaRPr lang="en-GB" sz="36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0321" y="1730045"/>
            <a:ext cx="3019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i="1" dirty="0" smtClean="0">
                <a:latin typeface="Arial"/>
                <a:cs typeface="Arial"/>
              </a:rPr>
              <a:t>On-vehicle demonstration with MIRA, Air Products and Loughborough University, funded by UK TSB, in commercial trials this summer </a:t>
            </a:r>
            <a:endParaRPr lang="en-US" sz="1600" i="1" dirty="0">
              <a:latin typeface="Arial"/>
              <a:cs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069508"/>
              </p:ext>
            </p:extLst>
          </p:nvPr>
        </p:nvGraphicFramePr>
        <p:xfrm>
          <a:off x="5635352" y="3440735"/>
          <a:ext cx="2834492" cy="107840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598944"/>
                <a:gridCol w="1235548"/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j-lt"/>
                          <a:cs typeface="Times New Roman"/>
                        </a:rPr>
                        <a:t>UK case</a:t>
                      </a:r>
                      <a:endParaRPr lang="en-GB" sz="1600" dirty="0">
                        <a:latin typeface="+mj-lt"/>
                        <a:cs typeface="Times New Roman"/>
                      </a:endParaRPr>
                    </a:p>
                  </a:txBody>
                  <a:tcPr>
                    <a:solidFill>
                      <a:srgbClr val="C3C4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j-lt"/>
                          <a:cs typeface="Times New Roman"/>
                        </a:rPr>
                        <a:t>Vs Diesel</a:t>
                      </a:r>
                      <a:endParaRPr lang="en-GB" sz="1600" dirty="0">
                        <a:latin typeface="+mj-lt"/>
                        <a:cs typeface="Times New Roman"/>
                      </a:endParaRPr>
                    </a:p>
                  </a:txBody>
                  <a:tcPr>
                    <a:solidFill>
                      <a:srgbClr val="C3C4C6"/>
                    </a:solidFill>
                  </a:tcPr>
                </a:tc>
              </a:tr>
              <a:tr h="37156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j-lt"/>
                          <a:cs typeface="Times New Roman"/>
                        </a:rPr>
                        <a:t>Yearly OpEx</a:t>
                      </a:r>
                      <a:endParaRPr lang="en-GB" sz="1600" dirty="0">
                        <a:latin typeface="+mj-lt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j-lt"/>
                          <a:cs typeface="Times New Roman"/>
                        </a:rPr>
                        <a:t>-£1,200</a:t>
                      </a:r>
                      <a:endParaRPr lang="en-GB" sz="1600" dirty="0">
                        <a:latin typeface="+mj-lt"/>
                        <a:cs typeface="Times New Roman"/>
                      </a:endParaRPr>
                    </a:p>
                  </a:txBody>
                  <a:tcPr/>
                </a:tc>
              </a:tr>
              <a:tr h="37156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j-lt"/>
                          <a:cs typeface="Times New Roman"/>
                        </a:rPr>
                        <a:t>CO</a:t>
                      </a:r>
                      <a:r>
                        <a:rPr lang="en-GB" sz="1600" baseline="-25000" dirty="0" smtClean="0">
                          <a:latin typeface="+mj-lt"/>
                          <a:cs typeface="Times New Roman"/>
                        </a:rPr>
                        <a:t>2</a:t>
                      </a:r>
                      <a:r>
                        <a:rPr lang="en-GB" sz="1600" baseline="0" dirty="0" smtClean="0">
                          <a:latin typeface="+mj-lt"/>
                          <a:cs typeface="Times New Roman"/>
                        </a:rPr>
                        <a:t> now/2030+</a:t>
                      </a:r>
                      <a:endParaRPr lang="en-GB" sz="1600" dirty="0">
                        <a:latin typeface="+mj-lt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+mj-lt"/>
                          <a:cs typeface="Times New Roman"/>
                        </a:rPr>
                        <a:t>-23%/-92%</a:t>
                      </a:r>
                      <a:endParaRPr lang="en-GB" sz="1600" dirty="0">
                        <a:latin typeface="+mj-lt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4947" y="5379856"/>
            <a:ext cx="8497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b="1" i="1" dirty="0" smtClean="0">
                <a:latin typeface="Arial"/>
                <a:cs typeface="Arial"/>
              </a:rPr>
              <a:t>Dearman system has zero emissions – Diesel APU can emit 6x as much NOx and 29x as much PM of the truck’s main engine</a:t>
            </a:r>
            <a:endParaRPr lang="en-GB" b="1" i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5352" y="4519139"/>
            <a:ext cx="2834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600" i="1" dirty="0" smtClean="0">
                <a:solidFill>
                  <a:srgbClr val="6D6D6D"/>
                </a:solidFill>
                <a:latin typeface="Arial"/>
                <a:cs typeface="Arial"/>
              </a:rPr>
              <a:t>Source: Analysis by E4tech / Dearman. Basis of 40ft frozen trailer with Euro 6 prime mover on a typical daily cycle; today’s average UK and NL grid carbon, and CCC 2030 target</a:t>
            </a:r>
            <a:endParaRPr lang="en-GB" sz="600" i="1" dirty="0">
              <a:solidFill>
                <a:srgbClr val="6D6D6D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560" y="1730045"/>
            <a:ext cx="468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600" b="1" i="1" dirty="0" smtClean="0">
                <a:latin typeface="Arial"/>
                <a:cs typeface="Arial"/>
              </a:rPr>
              <a:t>Quick payback, better urban air quality, great CO</a:t>
            </a:r>
            <a:r>
              <a:rPr lang="en-GB" sz="1600" b="1" i="1" baseline="-25000" dirty="0" smtClean="0">
                <a:latin typeface="Arial"/>
                <a:cs typeface="Arial"/>
              </a:rPr>
              <a:t>2</a:t>
            </a:r>
            <a:r>
              <a:rPr lang="en-GB" sz="1600" b="1" i="1" dirty="0" smtClean="0">
                <a:latin typeface="Arial"/>
                <a:cs typeface="Arial"/>
              </a:rPr>
              <a:t> potential</a:t>
            </a:r>
            <a:endParaRPr lang="en-GB" sz="1600" b="1" i="1" dirty="0">
              <a:latin typeface="Arial"/>
              <a:cs typeface="Arial"/>
            </a:endParaRPr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3801472" y="6606660"/>
            <a:ext cx="1553592" cy="155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Private and Confidential</a:t>
            </a:r>
            <a:endParaRPr lang="en-US" dirty="0"/>
          </a:p>
        </p:txBody>
      </p:sp>
      <p:pic>
        <p:nvPicPr>
          <p:cNvPr id="12" name="Picture 11" descr="Screen Shot 2015-03-01 at 12.19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59" y="2314820"/>
            <a:ext cx="4684561" cy="265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99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134" y="699817"/>
            <a:ext cx="8697733" cy="4825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Dearman: economic and environmental dividend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614" y="1358018"/>
            <a:ext cx="4600342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By 2025 we expect to sell approximately 150,000</a:t>
            </a:r>
            <a:r>
              <a:rPr lang="en-GB" dirty="0" smtClean="0">
                <a:effectLst/>
                <a:latin typeface="Arial"/>
                <a:cs typeface="Arial"/>
              </a:rPr>
              <a:t> zero emission transport refrigeration units per year</a:t>
            </a:r>
          </a:p>
          <a:p>
            <a:pPr marL="285750" indent="-285750">
              <a:buFont typeface="Arial"/>
              <a:buChar char="•"/>
            </a:pPr>
            <a:endParaRPr lang="en-GB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O</a:t>
            </a:r>
            <a:r>
              <a:rPr lang="en-GB" dirty="0" smtClean="0">
                <a:effectLst/>
                <a:latin typeface="Arial"/>
                <a:cs typeface="Arial"/>
              </a:rPr>
              <a:t>nly 11% of the market, this will still deliver</a:t>
            </a:r>
          </a:p>
          <a:p>
            <a:pPr marL="285750" indent="-285750">
              <a:buFont typeface="Arial"/>
              <a:buChar char="•"/>
            </a:pPr>
            <a:endParaRPr lang="en-GB" dirty="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approximately £250 million in annual revenue </a:t>
            </a:r>
          </a:p>
          <a:p>
            <a:pPr marL="742950" lvl="1" indent="-285750">
              <a:buFont typeface="Arial"/>
              <a:buChar char="•"/>
            </a:pPr>
            <a:endParaRPr lang="en-GB" dirty="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savings of over 5 million tonnes of CO</a:t>
            </a:r>
            <a:r>
              <a:rPr lang="en-GB" baseline="-25000" dirty="0" smtClean="0">
                <a:latin typeface="Arial"/>
                <a:cs typeface="Arial"/>
              </a:rPr>
              <a:t>2 </a:t>
            </a:r>
            <a:r>
              <a:rPr lang="en-GB" dirty="0" smtClean="0">
                <a:latin typeface="Arial"/>
                <a:cs typeface="Arial"/>
              </a:rPr>
              <a:t>per year will </a:t>
            </a:r>
            <a:r>
              <a:rPr lang="en-GB" dirty="0">
                <a:latin typeface="Arial"/>
                <a:cs typeface="Arial"/>
              </a:rPr>
              <a:t>be equivalent to taking 132,000 Euro 6 diesel trucks off the </a:t>
            </a:r>
            <a:r>
              <a:rPr lang="en-GB" dirty="0" smtClean="0">
                <a:latin typeface="Arial"/>
                <a:cs typeface="Arial"/>
              </a:rPr>
              <a:t>road</a:t>
            </a:r>
          </a:p>
          <a:p>
            <a:pPr marL="742950" lvl="1" indent="-285750">
              <a:buFont typeface="Arial"/>
              <a:buChar char="•"/>
            </a:pPr>
            <a:endParaRPr lang="en-GB" dirty="0" smtClean="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The NOx saving will </a:t>
            </a:r>
            <a:r>
              <a:rPr lang="en-GB" dirty="0">
                <a:latin typeface="Arial"/>
                <a:cs typeface="Arial"/>
              </a:rPr>
              <a:t>be equivalent to taking 3.4 million Euro 6 diesel trucks off the </a:t>
            </a:r>
            <a:r>
              <a:rPr lang="en-GB" dirty="0" smtClean="0">
                <a:latin typeface="Arial"/>
                <a:cs typeface="Arial"/>
              </a:rPr>
              <a:t>road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855" y="1284941"/>
            <a:ext cx="4202891" cy="51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2071" y="613105"/>
            <a:ext cx="7819858" cy="5693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…and we have other products in development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92316" y="4545735"/>
            <a:ext cx="1870381" cy="1239594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4618360" y="1450677"/>
            <a:ext cx="22220" cy="5140366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4026" y="3793595"/>
            <a:ext cx="8837346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223167" y="1450677"/>
            <a:ext cx="4186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b="1" dirty="0" smtClean="0">
                <a:solidFill>
                  <a:srgbClr val="272627"/>
                </a:solidFill>
                <a:latin typeface="Arial"/>
                <a:cs typeface="Arial"/>
              </a:rPr>
              <a:t>Auxiliary </a:t>
            </a:r>
            <a:r>
              <a:rPr lang="en-GB" sz="1800" b="1" dirty="0">
                <a:solidFill>
                  <a:srgbClr val="272627"/>
                </a:solidFill>
                <a:latin typeface="Arial"/>
                <a:cs typeface="Arial"/>
              </a:rPr>
              <a:t>p</a:t>
            </a:r>
            <a:r>
              <a:rPr lang="en-GB" sz="1800" b="1" dirty="0" smtClean="0">
                <a:solidFill>
                  <a:srgbClr val="272627"/>
                </a:solidFill>
                <a:latin typeface="Arial"/>
                <a:cs typeface="Arial"/>
              </a:rPr>
              <a:t>ower and air-conditioning</a:t>
            </a:r>
            <a:endParaRPr lang="en-GB" sz="1800" b="1" dirty="0">
              <a:solidFill>
                <a:srgbClr val="272627"/>
              </a:solidFill>
              <a:latin typeface="Arial"/>
              <a:cs typeface="Arial"/>
            </a:endParaRP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268854" y="3973967"/>
            <a:ext cx="4123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800" b="1" dirty="0" smtClean="0">
                <a:solidFill>
                  <a:srgbClr val="272627"/>
                </a:solidFill>
                <a:latin typeface="Arial"/>
                <a:cs typeface="Arial"/>
              </a:rPr>
              <a:t>Back-up </a:t>
            </a:r>
            <a:r>
              <a:rPr lang="en-GB" sz="1800" b="1" dirty="0">
                <a:solidFill>
                  <a:srgbClr val="272627"/>
                </a:solidFill>
                <a:latin typeface="Arial"/>
                <a:cs typeface="Arial"/>
              </a:rPr>
              <a:t>power and energy services</a:t>
            </a:r>
          </a:p>
        </p:txBody>
      </p:sp>
      <p:pic>
        <p:nvPicPr>
          <p:cNvPr id="24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6109" y="2036793"/>
            <a:ext cx="152876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4886146" y="3970811"/>
            <a:ext cx="3929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800" b="1" dirty="0">
                <a:solidFill>
                  <a:srgbClr val="272627"/>
                </a:solidFill>
                <a:latin typeface="Arial"/>
                <a:cs typeface="Arial"/>
              </a:rPr>
              <a:t>Combined cooling and propulsion</a:t>
            </a: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4640580" y="1450677"/>
            <a:ext cx="42915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800" b="1" dirty="0" smtClean="0">
                <a:solidFill>
                  <a:srgbClr val="272627"/>
                </a:solidFill>
                <a:latin typeface="Arial"/>
                <a:cs typeface="Arial"/>
              </a:rPr>
              <a:t>Engine waste heat recovery</a:t>
            </a:r>
            <a:endParaRPr lang="en-GB" sz="1800" b="1" dirty="0">
              <a:solidFill>
                <a:srgbClr val="272627"/>
              </a:solidFill>
              <a:latin typeface="Arial"/>
              <a:cs typeface="Arial"/>
            </a:endParaRPr>
          </a:p>
        </p:txBody>
      </p:sp>
      <p:sp>
        <p:nvSpPr>
          <p:cNvPr id="27" name="TextBox 20"/>
          <p:cNvSpPr txBox="1">
            <a:spLocks noChangeArrowheads="1"/>
          </p:cNvSpPr>
          <p:nvPr/>
        </p:nvSpPr>
        <p:spPr bwMode="auto">
          <a:xfrm>
            <a:off x="4647526" y="1950720"/>
            <a:ext cx="27384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>Recuperating waste energy from internal combustion engine of large vehicles to increase overall efficiency</a:t>
            </a:r>
            <a:endParaRPr lang="en-GB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1" hangingPunct="1">
              <a:buFont typeface="Arial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Well suited to vehicles in frequent stop start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>operation e.g. buses</a:t>
            </a:r>
            <a:endParaRPr lang="en-GB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1" hangingPunct="1">
              <a:buFont typeface="Arial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Payback of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>around 1.5 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years in some duty cycles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89376" y="1893789"/>
            <a:ext cx="2503487" cy="176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180975" indent="-180975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>Efficient 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cooling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>of bus/trucks</a:t>
            </a:r>
            <a:endParaRPr lang="en-GB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80975" indent="-180975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>Particularly suited to warmer climates, where it could reduce fuel consumption by ~37% </a:t>
            </a:r>
          </a:p>
          <a:p>
            <a:pPr marL="180975" indent="-180975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>Integrates 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with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>both conventional buses 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>the growing electric bus market</a:t>
            </a:r>
          </a:p>
          <a:p>
            <a:pPr marL="180975" indent="-180975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>Projected payback of 6 months for buses</a:t>
            </a:r>
            <a:endParaRPr lang="en-GB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9376" y="4467385"/>
            <a:ext cx="2602941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>Provision of zero emission cooling and back-up power and/or power-on-demand</a:t>
            </a:r>
          </a:p>
          <a:p>
            <a:pPr eaLnBrk="1" hangingPunct="1">
              <a:buFont typeface="Arial" charset="0"/>
              <a:buChar char="•"/>
            </a:pPr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>Aimed at refrigerated buildings, data centres and supermarkets (sub 1MW market)</a:t>
            </a:r>
          </a:p>
          <a:p>
            <a:pPr eaLnBrk="1" hangingPunct="1">
              <a:buFont typeface="Arial" charset="0"/>
              <a:buChar char="•"/>
            </a:pPr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>Payback of between 2 &amp; 3 years without subsidy depending on usage patterns</a:t>
            </a:r>
            <a:endParaRPr lang="en-GB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4647526" y="4410454"/>
            <a:ext cx="239503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>Provision of primary 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power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cooling</a:t>
            </a:r>
          </a:p>
          <a:p>
            <a:pPr eaLnBrk="1" hangingPunct="1">
              <a:buFont typeface="Arial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Best suited to shorter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>range</a:t>
            </a:r>
            <a:b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>low-power cargo-vehicles especially last mile zero emission 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delivery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>vehicles &amp; fork-lift trucks</a:t>
            </a:r>
          </a:p>
          <a:p>
            <a:pPr eaLnBrk="1" hangingPunct="1">
              <a:buFont typeface="Arial" charset="0"/>
              <a:buChar char="•"/>
            </a:pPr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>Lower capex &amp; whole-life cost than 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fuel cell or battery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>EV.</a:t>
            </a:r>
            <a:endParaRPr lang="en-GB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1" name="Picture 30" descr="Bus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071" y="1979862"/>
            <a:ext cx="1903332" cy="1268095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791" y="4571698"/>
            <a:ext cx="1937080" cy="182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59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333" y="598714"/>
            <a:ext cx="7709334" cy="56242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 smtClean="0">
                <a:solidFill>
                  <a:srgbClr val="000000"/>
                </a:solidFill>
              </a:rPr>
              <a:t>UK organisations </a:t>
            </a:r>
            <a:r>
              <a:rPr lang="en-GB" sz="3600" dirty="0">
                <a:solidFill>
                  <a:srgbClr val="000000"/>
                </a:solidFill>
              </a:rPr>
              <a:t>w</a:t>
            </a:r>
            <a:r>
              <a:rPr lang="en-GB" sz="3600" dirty="0" smtClean="0">
                <a:solidFill>
                  <a:srgbClr val="000000"/>
                </a:solidFill>
              </a:rPr>
              <a:t>orking </a:t>
            </a:r>
            <a:r>
              <a:rPr lang="en-GB" sz="3600" dirty="0">
                <a:solidFill>
                  <a:srgbClr val="000000"/>
                </a:solidFill>
              </a:rPr>
              <a:t>w</a:t>
            </a:r>
            <a:r>
              <a:rPr lang="en-GB" sz="3600" dirty="0" smtClean="0">
                <a:solidFill>
                  <a:srgbClr val="000000"/>
                </a:solidFill>
              </a:rPr>
              <a:t>ith Dearman</a:t>
            </a:r>
            <a:endParaRPr lang="en-GB" sz="36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12" y="1403223"/>
            <a:ext cx="822960" cy="530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81" y="2097648"/>
            <a:ext cx="1506351" cy="466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06" y="2763873"/>
            <a:ext cx="1536192" cy="359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10" y="3269720"/>
            <a:ext cx="1700784" cy="463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00" y="3874999"/>
            <a:ext cx="1639824" cy="524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78" y="4738296"/>
            <a:ext cx="1652016" cy="384048"/>
          </a:xfrm>
          <a:prstGeom prst="rect">
            <a:avLst/>
          </a:prstGeom>
        </p:spPr>
      </p:pic>
      <p:pic>
        <p:nvPicPr>
          <p:cNvPr id="11" name="Picture 18" descr="mira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38" y="5447567"/>
            <a:ext cx="1570287" cy="44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Air Products Hom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9919" y="1422824"/>
            <a:ext cx="1958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 descr="https://encrypted-tbn1.gstatic.com/images?q=tbn:ANd9GcQ6fZ9TjnKGO2lMB-88yLtAWBSASxSfGXr92KEnSg5myWgtvqq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2820" y="1868820"/>
            <a:ext cx="1439565" cy="84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017" y="4340955"/>
            <a:ext cx="808520" cy="62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2" descr="http://upload.wikimedia.org/wikipedia/en/3/37/TRL_logo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0654" y="3776162"/>
            <a:ext cx="1195866" cy="89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" descr="http://www.rushlightevents.com/wp-content/uploads/2012/10/SP-image-cenex-8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9667" y="3474331"/>
            <a:ext cx="769623" cy="71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935953" y="1276817"/>
            <a:ext cx="21021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 smtClean="0">
                <a:solidFill>
                  <a:srgbClr val="272627"/>
                </a:solidFill>
                <a:latin typeface="Arial"/>
                <a:cs typeface="Arial"/>
              </a:rPr>
              <a:t>Subsystems development and support</a:t>
            </a:r>
            <a:endParaRPr lang="en-GB" sz="1400" dirty="0">
              <a:solidFill>
                <a:srgbClr val="272627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51014" y="2055589"/>
            <a:ext cx="210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 smtClean="0">
                <a:solidFill>
                  <a:srgbClr val="272627"/>
                </a:solidFill>
                <a:latin typeface="Arial"/>
                <a:cs typeface="Arial"/>
              </a:rPr>
              <a:t>Techno-economics, planning and CPD</a:t>
            </a:r>
            <a:endParaRPr lang="en-GB" sz="1400" dirty="0">
              <a:solidFill>
                <a:srgbClr val="272627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9712" y="2689067"/>
            <a:ext cx="210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 smtClean="0">
                <a:solidFill>
                  <a:srgbClr val="272627"/>
                </a:solidFill>
                <a:latin typeface="Arial"/>
                <a:cs typeface="Arial"/>
              </a:rPr>
              <a:t>Advisor and support to simulation activities</a:t>
            </a:r>
            <a:endParaRPr lang="en-GB" sz="1400" dirty="0">
              <a:solidFill>
                <a:srgbClr val="272627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9711" y="3251364"/>
            <a:ext cx="2329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 smtClean="0">
                <a:solidFill>
                  <a:srgbClr val="272627"/>
                </a:solidFill>
                <a:latin typeface="Arial"/>
                <a:cs typeface="Arial"/>
              </a:rPr>
              <a:t>Advisor and low temperature engineering</a:t>
            </a:r>
            <a:endParaRPr lang="en-GB" sz="1400" dirty="0">
              <a:solidFill>
                <a:srgbClr val="272627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91142" y="3781378"/>
            <a:ext cx="21021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 smtClean="0">
                <a:solidFill>
                  <a:srgbClr val="272627"/>
                </a:solidFill>
                <a:latin typeface="Arial"/>
                <a:cs typeface="Arial"/>
              </a:rPr>
              <a:t>Advisor and assist on HEF reclaim and heat transfer</a:t>
            </a:r>
            <a:endParaRPr lang="en-GB" sz="1400" dirty="0">
              <a:solidFill>
                <a:srgbClr val="272627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91142" y="5561083"/>
            <a:ext cx="2317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 smtClean="0">
                <a:solidFill>
                  <a:srgbClr val="272627"/>
                </a:solidFill>
                <a:latin typeface="Arial"/>
                <a:cs typeface="Arial"/>
              </a:rPr>
              <a:t>Vehicle Integration Partner</a:t>
            </a:r>
            <a:endParaRPr lang="en-GB" sz="1400" dirty="0">
              <a:solidFill>
                <a:srgbClr val="272627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96776" y="4560485"/>
            <a:ext cx="20967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 smtClean="0">
                <a:solidFill>
                  <a:srgbClr val="272627"/>
                </a:solidFill>
                <a:latin typeface="Arial"/>
                <a:cs typeface="Arial"/>
              </a:rPr>
              <a:t>Advisor on lubrication and tribology (host test ops too)</a:t>
            </a:r>
            <a:endParaRPr lang="en-GB" sz="1400" dirty="0">
              <a:solidFill>
                <a:srgbClr val="272627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1804" y="1313822"/>
            <a:ext cx="2672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 smtClean="0">
                <a:solidFill>
                  <a:srgbClr val="272627"/>
                </a:solidFill>
                <a:latin typeface="Arial"/>
                <a:cs typeface="Arial"/>
              </a:rPr>
              <a:t>Cryogenic systems and fuel Supplier</a:t>
            </a:r>
            <a:endParaRPr lang="en-GB" sz="1400" dirty="0">
              <a:solidFill>
                <a:srgbClr val="272627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1804" y="2095574"/>
            <a:ext cx="2251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 smtClean="0">
                <a:solidFill>
                  <a:srgbClr val="272627"/>
                </a:solidFill>
                <a:latin typeface="Arial"/>
                <a:cs typeface="Arial"/>
              </a:rPr>
              <a:t>Manufacturing support</a:t>
            </a:r>
            <a:endParaRPr lang="en-GB" sz="1400" dirty="0">
              <a:solidFill>
                <a:srgbClr val="272627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1804" y="2821826"/>
            <a:ext cx="2488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 smtClean="0">
                <a:solidFill>
                  <a:srgbClr val="272627"/>
                </a:solidFill>
                <a:latin typeface="Arial"/>
                <a:cs typeface="Arial"/>
              </a:rPr>
              <a:t>Refrigeration market partner</a:t>
            </a:r>
            <a:endParaRPr lang="en-GB" sz="1400" dirty="0">
              <a:solidFill>
                <a:srgbClr val="272627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71804" y="3962345"/>
            <a:ext cx="2251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 smtClean="0">
                <a:solidFill>
                  <a:srgbClr val="272627"/>
                </a:solidFill>
                <a:latin typeface="Arial"/>
                <a:cs typeface="Arial"/>
              </a:rPr>
              <a:t>Project Partners</a:t>
            </a:r>
            <a:endParaRPr lang="en-GB" sz="1400" dirty="0">
              <a:solidFill>
                <a:srgbClr val="272627"/>
              </a:solidFill>
              <a:latin typeface="Arial"/>
              <a:cs typeface="Arial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6707" y="2728738"/>
            <a:ext cx="1804475" cy="669847"/>
          </a:xfrm>
          <a:prstGeom prst="rect">
            <a:avLst/>
          </a:prstGeom>
        </p:spPr>
      </p:pic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4366707" y="5087454"/>
            <a:ext cx="1727873" cy="806590"/>
            <a:chOff x="4447947" y="5526581"/>
            <a:chExt cx="2160894" cy="1008729"/>
          </a:xfrm>
        </p:grpSpPr>
        <p:pic>
          <p:nvPicPr>
            <p:cNvPr id="32" name="Picture 24" descr="Log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7947" y="5898759"/>
              <a:ext cx="934921" cy="632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3048" y="5526581"/>
              <a:ext cx="1567077" cy="36972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9124"/>
            <a:stretch/>
          </p:blipFill>
          <p:spPr>
            <a:xfrm>
              <a:off x="5389641" y="5860219"/>
              <a:ext cx="1219200" cy="675091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6471804" y="5384745"/>
            <a:ext cx="2418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 smtClean="0">
                <a:solidFill>
                  <a:srgbClr val="272627"/>
                </a:solidFill>
                <a:latin typeface="Arial"/>
                <a:cs typeface="Arial"/>
              </a:rPr>
              <a:t>Industrial advisors</a:t>
            </a:r>
            <a:endParaRPr lang="en-GB" sz="1400" dirty="0">
              <a:solidFill>
                <a:srgbClr val="272627"/>
              </a:solidFill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71804" y="5976581"/>
            <a:ext cx="2418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 smtClean="0">
                <a:solidFill>
                  <a:srgbClr val="272627"/>
                </a:solidFill>
                <a:latin typeface="Arial"/>
                <a:cs typeface="Arial"/>
              </a:rPr>
              <a:t>End Users</a:t>
            </a:r>
            <a:endParaRPr lang="en-GB" sz="1400" dirty="0">
              <a:solidFill>
                <a:srgbClr val="272627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8"/>
          <a:srcRect b="21832"/>
          <a:stretch/>
        </p:blipFill>
        <p:spPr>
          <a:xfrm>
            <a:off x="4114139" y="6089322"/>
            <a:ext cx="2152381" cy="409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88742" y="5943344"/>
            <a:ext cx="1174864" cy="2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1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Screen Shot 2014-09-15 at 10.27.3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42" r="18623"/>
          <a:stretch>
            <a:fillRect/>
          </a:stretch>
        </p:blipFill>
        <p:spPr bwMode="auto">
          <a:xfrm>
            <a:off x="260600" y="2078231"/>
            <a:ext cx="4669987" cy="393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248490" y="2293451"/>
            <a:ext cx="2363325" cy="3388005"/>
            <a:chOff x="7402632" y="1566546"/>
            <a:chExt cx="3878575" cy="7320371"/>
          </a:xfrm>
        </p:grpSpPr>
        <p:pic>
          <p:nvPicPr>
            <p:cNvPr id="14" name="Picture 13" descr="LA - ETS.psd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157061">
              <a:off x="8188106" y="4170844"/>
              <a:ext cx="3093101" cy="4716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 descr="LA - GTP.psd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2632" y="2416601"/>
              <a:ext cx="2703321" cy="412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LAOH PSD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63727">
              <a:off x="8488586" y="1566546"/>
              <a:ext cx="2527185" cy="2042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955664" y="1239100"/>
            <a:ext cx="7232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 smtClean="0">
                <a:latin typeface="Arial"/>
                <a:cs typeface="Arial"/>
              </a:rPr>
              <a:t>Marrying </a:t>
            </a:r>
            <a:r>
              <a:rPr lang="en-GB" sz="2200" dirty="0">
                <a:latin typeface="Arial"/>
                <a:cs typeface="Arial"/>
              </a:rPr>
              <a:t>clean technology with a social purpose – </a:t>
            </a:r>
            <a:endParaRPr lang="en-GB" sz="2200" dirty="0" smtClean="0">
              <a:latin typeface="Arial"/>
              <a:cs typeface="Arial"/>
            </a:endParaRPr>
          </a:p>
          <a:p>
            <a:pPr algn="ctr"/>
            <a:r>
              <a:rPr lang="en-GB" sz="2200" dirty="0" smtClean="0">
                <a:latin typeface="Arial"/>
                <a:cs typeface="Arial"/>
              </a:rPr>
              <a:t>resulting </a:t>
            </a:r>
            <a:r>
              <a:rPr lang="en-GB" sz="2200" dirty="0">
                <a:latin typeface="Arial"/>
                <a:cs typeface="Arial"/>
              </a:rPr>
              <a:t>in a high impact, high return investment.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5862872" y="5440400"/>
            <a:ext cx="4279218" cy="161248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Professor Toby Peters</a:t>
            </a:r>
          </a:p>
          <a:p>
            <a:r>
              <a:rPr lang="en-GB" sz="1400" dirty="0" smtClean="0">
                <a:hlinkClick r:id="rId6"/>
              </a:rPr>
              <a:t>Toby.peters</a:t>
            </a:r>
            <a:r>
              <a:rPr lang="en-GB" sz="1400" smtClean="0">
                <a:hlinkClick r:id="rId6"/>
              </a:rPr>
              <a:t>@dearmanengine.com</a:t>
            </a:r>
            <a:endParaRPr lang="en-GB" sz="1400" dirty="0" smtClean="0"/>
          </a:p>
          <a:p>
            <a:r>
              <a:rPr lang="en-GB" sz="1400" dirty="0" smtClean="0"/>
              <a:t>+44 203 617 9170</a:t>
            </a:r>
          </a:p>
        </p:txBody>
      </p:sp>
    </p:spTree>
    <p:extLst>
      <p:ext uri="{BB962C8B-B14F-4D97-AF65-F5344CB8AC3E}">
        <p14:creationId xmlns:p14="http://schemas.microsoft.com/office/powerpoint/2010/main" val="276070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254" y="534276"/>
            <a:ext cx="6161493" cy="64026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Storing Cold &amp; Power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268"/>
            <a:ext cx="8229600" cy="486372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2600" b="1" dirty="0">
                <a:solidFill>
                  <a:srgbClr val="000000"/>
                </a:solidFill>
              </a:rPr>
              <a:t>Our vision is </a:t>
            </a:r>
            <a:r>
              <a:rPr lang="en-GB" sz="2600" b="1" dirty="0" smtClean="0">
                <a:solidFill>
                  <a:srgbClr val="000000"/>
                </a:solidFill>
              </a:rPr>
              <a:t>to harness liquid air to deliver </a:t>
            </a:r>
            <a:r>
              <a:rPr lang="en-GB" sz="2600" b="1" dirty="0">
                <a:solidFill>
                  <a:srgbClr val="000000"/>
                </a:solidFill>
              </a:rPr>
              <a:t>cleaner and cheaper transport </a:t>
            </a:r>
            <a:r>
              <a:rPr lang="en-GB" sz="2600" b="1" dirty="0" smtClean="0">
                <a:solidFill>
                  <a:srgbClr val="000000"/>
                </a:solidFill>
              </a:rPr>
              <a:t>and </a:t>
            </a:r>
            <a:r>
              <a:rPr lang="en-GB" sz="2600" b="1" dirty="0">
                <a:solidFill>
                  <a:srgbClr val="000000"/>
                </a:solidFill>
              </a:rPr>
              <a:t>cooling globally.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In so doing we want to: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790575" lvl="1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deliver environmental and economic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benefit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90575" lvl="1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90575" lvl="1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help address the global challenges of food, energy and water, vital to global and local security and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prosperity</a:t>
            </a:r>
            <a:endParaRPr lang="en-GB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90575" lvl="1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90575" lvl="1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transfer knowledge to and build capacity within emerging and developing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economies</a:t>
            </a:r>
            <a:endParaRPr lang="en-GB" sz="24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45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73554" y="577299"/>
            <a:ext cx="3996893" cy="60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Why Cold Matters?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3746" y="3895988"/>
            <a:ext cx="4168349" cy="2218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63751" y="1356866"/>
            <a:ext cx="8616499" cy="4958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40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Europe is projected to see 70% increase in cooling demand over next 15 years.</a:t>
            </a:r>
            <a:endParaRPr lang="en-US" sz="1400" dirty="0">
              <a:solidFill>
                <a:srgbClr val="000000"/>
              </a:solidFill>
            </a:endParaRPr>
          </a:p>
          <a:p>
            <a:pPr algn="l">
              <a:spcBef>
                <a:spcPts val="400"/>
              </a:spcBef>
            </a:pPr>
            <a:endParaRPr lang="en-US" sz="1400" dirty="0" smtClean="0">
              <a:solidFill>
                <a:srgbClr val="000000"/>
              </a:solidFill>
            </a:endParaRPr>
          </a:p>
          <a:p>
            <a:pPr algn="l">
              <a:spcBef>
                <a:spcPts val="400"/>
              </a:spcBef>
            </a:pPr>
            <a:r>
              <a:rPr lang="en-US" sz="1400" dirty="0" smtClean="0"/>
              <a:t>Asian Pacific middle class could grow six-fold to 3.2 billion in 2030, two thirds of the global total, and its spending power could rise from $5 trillion to $33 trillion.</a:t>
            </a:r>
          </a:p>
          <a:p>
            <a:pPr algn="l">
              <a:spcBef>
                <a:spcPts val="400"/>
              </a:spcBef>
            </a:pPr>
            <a:endParaRPr lang="en-US" sz="1400" dirty="0"/>
          </a:p>
          <a:p>
            <a:pPr algn="l">
              <a:spcBef>
                <a:spcPts val="400"/>
              </a:spcBef>
            </a:pPr>
            <a:r>
              <a:rPr lang="en-US" sz="1400" dirty="0"/>
              <a:t>By 2050, 66 per cent of the world’s population is projected to be urban; </a:t>
            </a:r>
            <a:r>
              <a:rPr lang="en-US" sz="1400" dirty="0" smtClean="0"/>
              <a:t>adding </a:t>
            </a:r>
            <a:r>
              <a:rPr lang="en-US" sz="1400" dirty="0"/>
              <a:t>2.5 billion people to the world’s urban population by </a:t>
            </a:r>
            <a:r>
              <a:rPr lang="en-US" sz="1400" dirty="0" smtClean="0"/>
              <a:t>2050.</a:t>
            </a:r>
            <a:endParaRPr lang="en-US" sz="1400" dirty="0" smtClean="0">
              <a:solidFill>
                <a:srgbClr val="000000"/>
              </a:solidFill>
            </a:endParaRPr>
          </a:p>
          <a:p>
            <a:pPr algn="l">
              <a:spcBef>
                <a:spcPts val="400"/>
              </a:spcBef>
            </a:pPr>
            <a:endParaRPr lang="en-US" sz="1400" dirty="0">
              <a:solidFill>
                <a:srgbClr val="000000"/>
              </a:solidFill>
            </a:endParaRPr>
          </a:p>
          <a:p>
            <a:pPr algn="l">
              <a:spcBef>
                <a:spcPts val="400"/>
              </a:spcBef>
            </a:pPr>
            <a:r>
              <a:rPr lang="en-US" sz="1400" dirty="0" smtClean="0"/>
              <a:t>In China </a:t>
            </a:r>
            <a:r>
              <a:rPr lang="en-GB" sz="1400" dirty="0"/>
              <a:t>cold chain logistics business to grow into a $60 billion industry at the rate of 25% annually; </a:t>
            </a:r>
            <a:r>
              <a:rPr lang="en-GB" sz="1400" dirty="0" smtClean="0"/>
              <a:t>  </a:t>
            </a:r>
          </a:p>
          <a:p>
            <a:pPr algn="l">
              <a:spcBef>
                <a:spcPts val="400"/>
              </a:spcBef>
            </a:pPr>
            <a:r>
              <a:rPr lang="en-GB" sz="1400" dirty="0" smtClean="0"/>
              <a:t>E</a:t>
            </a:r>
            <a:r>
              <a:rPr lang="en-GB" sz="1400" dirty="0"/>
              <a:t>-commerce servicing consumer demand is a major the drivers of this growth</a:t>
            </a:r>
            <a:r>
              <a:rPr lang="en-GB" sz="1400" dirty="0" smtClean="0"/>
              <a:t>.</a:t>
            </a:r>
          </a:p>
          <a:p>
            <a:pPr algn="l">
              <a:spcBef>
                <a:spcPts val="400"/>
              </a:spcBef>
            </a:pPr>
            <a:endParaRPr lang="en-GB" sz="1400" dirty="0"/>
          </a:p>
          <a:p>
            <a:pPr algn="l">
              <a:spcBef>
                <a:spcPts val="400"/>
              </a:spcBef>
            </a:pPr>
            <a:r>
              <a:rPr lang="en-US" sz="1400" dirty="0">
                <a:solidFill>
                  <a:srgbClr val="000000"/>
                </a:solidFill>
              </a:rPr>
              <a:t>India projects it needs to spend more than $15 billion </a:t>
            </a:r>
            <a:endParaRPr lang="en-US" sz="1400" dirty="0" smtClean="0">
              <a:solidFill>
                <a:srgbClr val="000000"/>
              </a:solidFill>
            </a:endParaRPr>
          </a:p>
          <a:p>
            <a:pPr algn="l">
              <a:spcBef>
                <a:spcPts val="40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on its </a:t>
            </a:r>
            <a:r>
              <a:rPr lang="en-US" sz="1400" dirty="0">
                <a:solidFill>
                  <a:srgbClr val="000000"/>
                </a:solidFill>
              </a:rPr>
              <a:t>cold chain over the next five </a:t>
            </a:r>
            <a:r>
              <a:rPr lang="en-US" sz="1400" dirty="0" smtClean="0">
                <a:solidFill>
                  <a:srgbClr val="000000"/>
                </a:solidFill>
              </a:rPr>
              <a:t>years.</a:t>
            </a:r>
          </a:p>
          <a:p>
            <a:pPr algn="l">
              <a:spcBef>
                <a:spcPts val="400"/>
              </a:spcBef>
            </a:pPr>
            <a:endParaRPr lang="en-US" sz="1400" dirty="0">
              <a:solidFill>
                <a:srgbClr val="000000"/>
              </a:solidFill>
            </a:endParaRPr>
          </a:p>
          <a:p>
            <a:pPr algn="l">
              <a:spcBef>
                <a:spcPts val="400"/>
              </a:spcBef>
            </a:pPr>
            <a:r>
              <a:rPr lang="en-US" sz="1400" dirty="0">
                <a:solidFill>
                  <a:srgbClr val="000000"/>
                </a:solidFill>
              </a:rPr>
              <a:t>The growth in global demand for all forms of </a:t>
            </a:r>
            <a:endParaRPr lang="en-US" sz="1400" dirty="0" smtClean="0">
              <a:solidFill>
                <a:srgbClr val="000000"/>
              </a:solidFill>
            </a:endParaRPr>
          </a:p>
          <a:p>
            <a:pPr algn="l">
              <a:spcBef>
                <a:spcPts val="40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cooling to 2030 </a:t>
            </a:r>
            <a:r>
              <a:rPr lang="en-US" sz="1400" dirty="0">
                <a:solidFill>
                  <a:srgbClr val="000000"/>
                </a:solidFill>
              </a:rPr>
              <a:t>could equate </a:t>
            </a:r>
            <a:r>
              <a:rPr lang="en-US" sz="1400" dirty="0" smtClean="0">
                <a:solidFill>
                  <a:srgbClr val="000000"/>
                </a:solidFill>
              </a:rPr>
              <a:t>240GWs.</a:t>
            </a:r>
            <a:endParaRPr lang="en-US" sz="1400" dirty="0">
              <a:solidFill>
                <a:srgbClr val="000000"/>
              </a:solidFill>
            </a:endParaRPr>
          </a:p>
          <a:p>
            <a:pPr algn="l">
              <a:spcBef>
                <a:spcPts val="400"/>
              </a:spcBef>
            </a:pPr>
            <a:endParaRPr lang="en-US" sz="1400" dirty="0">
              <a:solidFill>
                <a:srgbClr val="000000"/>
              </a:solidFill>
            </a:endParaRPr>
          </a:p>
          <a:p>
            <a:pPr algn="l">
              <a:spcBef>
                <a:spcPts val="400"/>
              </a:spcBef>
            </a:pPr>
            <a:r>
              <a:rPr lang="en-US" sz="1400" dirty="0">
                <a:solidFill>
                  <a:srgbClr val="000000"/>
                </a:solidFill>
              </a:rPr>
              <a:t>‘Doing Cold better’ is a global issue and a huge business </a:t>
            </a:r>
            <a:endParaRPr lang="en-US" sz="1400" dirty="0" smtClean="0">
              <a:solidFill>
                <a:srgbClr val="000000"/>
              </a:solidFill>
            </a:endParaRPr>
          </a:p>
          <a:p>
            <a:pPr algn="l">
              <a:spcBef>
                <a:spcPts val="40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opportunity</a:t>
            </a:r>
            <a:r>
              <a:rPr lang="en-US" sz="1400" dirty="0">
                <a:solidFill>
                  <a:srgbClr val="000000"/>
                </a:solidFill>
              </a:rPr>
              <a:t>. 12-14M new TRUs could be needed to meet global </a:t>
            </a:r>
            <a:r>
              <a:rPr lang="en-US" sz="1400" dirty="0" smtClean="0">
                <a:solidFill>
                  <a:srgbClr val="000000"/>
                </a:solidFill>
              </a:rPr>
              <a:t>demands.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7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90824" y="1275909"/>
            <a:ext cx="5322003" cy="5214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49% of food is lost post-harvest</a:t>
            </a:r>
          </a:p>
          <a:p>
            <a:pPr algn="l">
              <a:spcBef>
                <a:spcPts val="0"/>
              </a:spcBef>
            </a:pPr>
            <a:endParaRPr lang="en-GB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>
              <a:spcBef>
                <a:spcPts val="0"/>
              </a:spcBef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If developing countries had same level of cold chain as UK, they could save 200 million tonnes of perishable food.</a:t>
            </a:r>
          </a:p>
          <a:p>
            <a:pPr algn="l">
              <a:spcBef>
                <a:spcPts val="0"/>
              </a:spcBef>
            </a:pPr>
            <a:endParaRPr lang="en-GB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algn="l">
              <a:spcBef>
                <a:spcPts val="0"/>
              </a:spcBef>
              <a:buFont typeface="Arial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Carbon 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emissions of food produced but not eaten is 3.3 billion tonnes; the third biggest emitter after the US and 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China</a:t>
            </a:r>
            <a:endParaRPr lang="en-GB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algn="l">
              <a:spcBef>
                <a:spcPts val="0"/>
              </a:spcBef>
              <a:buFont typeface="Arial"/>
              <a:buChar char="•"/>
            </a:pPr>
            <a:endParaRPr lang="en-GB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algn="l">
              <a:spcBef>
                <a:spcPts val="0"/>
              </a:spcBef>
              <a:buFont typeface="Arial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Water 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consumption of food wastage is 250km</a:t>
            </a:r>
            <a:r>
              <a:rPr lang="en-GB" sz="1800" baseline="30000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; three times the volume of Lake 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Geneva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>
              <a:spcBef>
                <a:spcPts val="0"/>
              </a:spcBef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Demand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for food is projected to grow by 40% by 2030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. According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to current trends India would be able to meet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only 59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% of its total food demand; </a:t>
            </a: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>
              <a:spcBef>
                <a:spcPts val="0"/>
              </a:spcBef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in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East Asia, only 67% of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the food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demand will </a:t>
            </a: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>
              <a:spcBef>
                <a:spcPts val="0"/>
              </a:spcBef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be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met from within the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region.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8" name="Picture 8" descr="Tank of Cold Cover no background (1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7354">
            <a:off x="5584824" y="1680493"/>
            <a:ext cx="3142924" cy="335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31467" y="5104803"/>
            <a:ext cx="2785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In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J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uly 2014, the Institution of Mechanical Engineers recommended liquid air as the leading solution for clean and affordable cold and power.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64908" y="543039"/>
            <a:ext cx="4414185" cy="641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Post-harvest Food Waste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062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547" y="505749"/>
            <a:ext cx="5528906" cy="6899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Vaccines and medicine losses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224" y="1312709"/>
            <a:ext cx="8561552" cy="4840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It is estimated that two million people die per year from lack of vaccines due to no cold chain.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India – the world’s </a:t>
            </a:r>
            <a:r>
              <a:rPr lang="en-US" sz="1800" dirty="0">
                <a:solidFill>
                  <a:srgbClr val="000000"/>
                </a:solidFill>
              </a:rPr>
              <a:t>third largest </a:t>
            </a:r>
            <a:r>
              <a:rPr lang="en-US" sz="1800" dirty="0" smtClean="0">
                <a:solidFill>
                  <a:srgbClr val="000000"/>
                </a:solidFill>
              </a:rPr>
              <a:t>pharmaceutical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p</a:t>
            </a:r>
            <a:r>
              <a:rPr lang="en-US" sz="1800" dirty="0" smtClean="0">
                <a:solidFill>
                  <a:srgbClr val="000000"/>
                </a:solidFill>
              </a:rPr>
              <a:t>roducer. Estimated 20</a:t>
            </a:r>
            <a:r>
              <a:rPr lang="en-US" sz="1800" dirty="0">
                <a:solidFill>
                  <a:srgbClr val="000000"/>
                </a:solidFill>
              </a:rPr>
              <a:t>% </a:t>
            </a:r>
            <a:r>
              <a:rPr lang="en-US" sz="1800" dirty="0" smtClean="0">
                <a:solidFill>
                  <a:srgbClr val="000000"/>
                </a:solidFill>
              </a:rPr>
              <a:t>of </a:t>
            </a:r>
            <a:r>
              <a:rPr lang="en-US" sz="1800" dirty="0">
                <a:solidFill>
                  <a:srgbClr val="000000"/>
                </a:solidFill>
              </a:rPr>
              <a:t>temperature sensitive 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healthcare </a:t>
            </a:r>
            <a:r>
              <a:rPr lang="en-US" sz="1800" dirty="0">
                <a:solidFill>
                  <a:srgbClr val="000000"/>
                </a:solidFill>
              </a:rPr>
              <a:t>products </a:t>
            </a:r>
            <a:r>
              <a:rPr lang="en-US" sz="1800" dirty="0" smtClean="0">
                <a:solidFill>
                  <a:srgbClr val="000000"/>
                </a:solidFill>
              </a:rPr>
              <a:t>arrive damaged </a:t>
            </a:r>
            <a:r>
              <a:rPr lang="en-US" sz="1800" dirty="0">
                <a:solidFill>
                  <a:srgbClr val="000000"/>
                </a:solidFill>
              </a:rPr>
              <a:t>or </a:t>
            </a:r>
            <a:r>
              <a:rPr lang="en-US" sz="1800" dirty="0" smtClean="0">
                <a:solidFill>
                  <a:srgbClr val="000000"/>
                </a:solidFill>
              </a:rPr>
              <a:t>degraded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because </a:t>
            </a:r>
            <a:r>
              <a:rPr lang="en-US" sz="1800" dirty="0">
                <a:solidFill>
                  <a:srgbClr val="000000"/>
                </a:solidFill>
              </a:rPr>
              <a:t>of a broken cold chain</a:t>
            </a:r>
            <a:r>
              <a:rPr lang="en-US" sz="1800" dirty="0" smtClean="0">
                <a:solidFill>
                  <a:srgbClr val="000000"/>
                </a:solidFill>
              </a:rPr>
              <a:t>, including </a:t>
            </a:r>
            <a:r>
              <a:rPr lang="en-US" sz="1800" dirty="0">
                <a:solidFill>
                  <a:srgbClr val="000000"/>
                </a:solidFill>
              </a:rPr>
              <a:t>25% </a:t>
            </a:r>
            <a:r>
              <a:rPr lang="en-US" sz="1800" dirty="0" smtClean="0">
                <a:solidFill>
                  <a:srgbClr val="000000"/>
                </a:solidFill>
              </a:rPr>
              <a:t>of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vaccines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Investment </a:t>
            </a:r>
            <a:r>
              <a:rPr lang="en-US" sz="1800" dirty="0">
                <a:solidFill>
                  <a:srgbClr val="000000"/>
                </a:solidFill>
              </a:rPr>
              <a:t>in pharmaceutical cold chains is </a:t>
            </a:r>
            <a:r>
              <a:rPr lang="en-US" sz="1800" dirty="0" smtClean="0">
                <a:solidFill>
                  <a:srgbClr val="000000"/>
                </a:solidFill>
              </a:rPr>
              <a:t>growing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faster </a:t>
            </a:r>
            <a:r>
              <a:rPr lang="en-US" sz="1800" dirty="0">
                <a:solidFill>
                  <a:srgbClr val="000000"/>
                </a:solidFill>
              </a:rPr>
              <a:t>in Asia than any other region – up 50% to $1.5 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billion </a:t>
            </a:r>
            <a:r>
              <a:rPr lang="en-US" sz="1800" dirty="0">
                <a:solidFill>
                  <a:srgbClr val="000000"/>
                </a:solidFill>
              </a:rPr>
              <a:t>in the five years to 2012 – </a:t>
            </a:r>
            <a:r>
              <a:rPr lang="en-US" sz="1800" dirty="0" smtClean="0">
                <a:solidFill>
                  <a:srgbClr val="000000"/>
                </a:solidFill>
              </a:rPr>
              <a:t>but </a:t>
            </a:r>
            <a:r>
              <a:rPr lang="en-US" sz="1800" dirty="0">
                <a:solidFill>
                  <a:srgbClr val="000000"/>
                </a:solidFill>
              </a:rPr>
              <a:t>relies overwhelmingly on conventional technologies. 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The </a:t>
            </a:r>
            <a:r>
              <a:rPr lang="en-US" sz="1800" dirty="0">
                <a:solidFill>
                  <a:srgbClr val="000000"/>
                </a:solidFill>
              </a:rPr>
              <a:t>industry is acutely aware of the need to develop sustainable cooling, but so far the focus has been on incremental improvements in the fuel efficiency of highly polluting diesel TRUs. </a:t>
            </a:r>
          </a:p>
        </p:txBody>
      </p:sp>
      <p:pic>
        <p:nvPicPr>
          <p:cNvPr id="5" name="Picture 4" descr="Screen Shot 2015-01-07 at 11.25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639" y="1882775"/>
            <a:ext cx="3281196" cy="21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04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326932" y="455448"/>
            <a:ext cx="6490137" cy="73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Cold Chain challenge – matching societal demands with the environmental impact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1413" y="1467997"/>
            <a:ext cx="4936352" cy="4855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 smtClean="0">
                <a:solidFill>
                  <a:srgbClr val="000000"/>
                </a:solidFill>
                <a:latin typeface="Arial"/>
                <a:cs typeface="Arial"/>
              </a:rPr>
              <a:t>Emerging markets are 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seeing 25%+ 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cs typeface="Arial"/>
              </a:rPr>
              <a:t>growth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China projects it will need 365,000 cold chain vehicles by 2023, up from 30,000 in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2013</a:t>
            </a:r>
            <a:endParaRPr lang="en-GB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GB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GB" sz="1600" dirty="0" smtClean="0">
                <a:solidFill>
                  <a:srgbClr val="000000"/>
                </a:solidFill>
                <a:latin typeface="Arial"/>
                <a:cs typeface="Arial"/>
              </a:rPr>
              <a:t>Global 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demand for cold in refrigeration 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cs typeface="Arial"/>
              </a:rPr>
              <a:t>and air 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conditioning is expected to grow significantly in the coming 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cs typeface="Arial"/>
              </a:rPr>
              <a:t>decades</a:t>
            </a:r>
          </a:p>
          <a:p>
            <a:pPr marL="285750" indent="-285750" algn="l">
              <a:buFont typeface="Arial"/>
              <a:buChar char="•"/>
            </a:pPr>
            <a:r>
              <a:rPr lang="en-GB" sz="1600" i="1" dirty="0" smtClean="0">
                <a:solidFill>
                  <a:srgbClr val="000000"/>
                </a:solidFill>
                <a:latin typeface="Arial"/>
                <a:cs typeface="Arial"/>
              </a:rPr>
              <a:t>Global </a:t>
            </a:r>
            <a:r>
              <a:rPr lang="en-GB" sz="1600" i="1" dirty="0">
                <a:solidFill>
                  <a:srgbClr val="000000"/>
                </a:solidFill>
                <a:latin typeface="Arial"/>
                <a:cs typeface="Arial"/>
              </a:rPr>
              <a:t>commercial refrigeration equipment market to grow from $29Bn to $47Bn by 2018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endParaRPr lang="en-GB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lang="en-GB" sz="1600" dirty="0" smtClean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transport refrigeration unit:</a:t>
            </a:r>
          </a:p>
          <a:p>
            <a:pPr marL="800100" lvl="1" indent="-342900" algn="l">
              <a:spcBef>
                <a:spcPts val="0"/>
              </a:spcBef>
              <a:spcAft>
                <a:spcPts val="400"/>
              </a:spcAft>
              <a:buFontTx/>
              <a:buChar char="-"/>
            </a:pP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consumes up to 20% of a refrigerated vehicle’s diesel</a:t>
            </a:r>
          </a:p>
          <a:p>
            <a:pPr marL="800100" lvl="1" indent="-342900" algn="l">
              <a:spcBef>
                <a:spcPts val="0"/>
              </a:spcBef>
              <a:spcAft>
                <a:spcPts val="400"/>
              </a:spcAft>
              <a:buFontTx/>
              <a:buChar char="-"/>
            </a:pP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can emit up to 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cs typeface="Arial"/>
              </a:rPr>
              <a:t>6x as much 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NOx and 29x 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cs typeface="Arial"/>
              </a:rPr>
              <a:t>as much PM 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of Euro VI engine</a:t>
            </a:r>
          </a:p>
          <a:p>
            <a:pPr marL="800100" lvl="1" indent="-342900" algn="l">
              <a:spcBef>
                <a:spcPts val="0"/>
              </a:spcBef>
              <a:spcAft>
                <a:spcPts val="400"/>
              </a:spcAft>
              <a:buFontTx/>
              <a:buChar char="-"/>
            </a:pPr>
            <a:r>
              <a:rPr lang="en-GB" sz="1600" dirty="0" smtClean="0">
                <a:solidFill>
                  <a:srgbClr val="000000"/>
                </a:solidFill>
                <a:latin typeface="Arial"/>
                <a:cs typeface="Arial"/>
              </a:rPr>
              <a:t>produces 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significant amounts of C0</a:t>
            </a:r>
            <a:r>
              <a:rPr lang="en-GB" sz="1600" baseline="-25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  <a:p>
            <a:pPr marL="800100" lvl="1" indent="-342900" algn="l">
              <a:spcBef>
                <a:spcPts val="0"/>
              </a:spcBef>
              <a:spcAft>
                <a:spcPts val="400"/>
              </a:spcAft>
              <a:buFontTx/>
              <a:buChar char="-"/>
            </a:pP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uses HFC 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cs typeface="Arial"/>
              </a:rPr>
              <a:t>refrigerants</a:t>
            </a:r>
          </a:p>
        </p:txBody>
      </p:sp>
      <p:pic>
        <p:nvPicPr>
          <p:cNvPr id="7" name="Picture 6" descr="Screen Shot 2014-11-17 at 10.33.06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5822" y="1877743"/>
            <a:ext cx="3612444" cy="312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2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0722" y="1194433"/>
            <a:ext cx="8927976" cy="1122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rgbClr val="272627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2854" y="1409870"/>
            <a:ext cx="8956557" cy="3451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/>
              <a:buChar char="•"/>
            </a:pPr>
            <a:r>
              <a:rPr lang="en-US" sz="1800" dirty="0">
                <a:solidFill>
                  <a:srgbClr val="272627"/>
                </a:solidFill>
                <a:latin typeface="Arial"/>
                <a:cs typeface="Arial"/>
              </a:rPr>
              <a:t>We need to store renewable / waste energy to use </a:t>
            </a:r>
            <a:r>
              <a:rPr lang="en-US" sz="1800" i="1" u="sng" dirty="0">
                <a:solidFill>
                  <a:srgbClr val="272627"/>
                </a:solidFill>
                <a:latin typeface="Arial"/>
                <a:cs typeface="Arial"/>
              </a:rPr>
              <a:t>on demand</a:t>
            </a:r>
            <a:r>
              <a:rPr lang="en-US" sz="1800" dirty="0">
                <a:solidFill>
                  <a:srgbClr val="272627"/>
                </a:solidFill>
                <a:latin typeface="Arial"/>
                <a:cs typeface="Arial"/>
              </a:rPr>
              <a:t> in grid or transport applications</a:t>
            </a:r>
          </a:p>
          <a:p>
            <a:pPr marL="342900" indent="-342900" algn="l">
              <a:buFont typeface="Arial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Liquid air is about storing cold </a:t>
            </a:r>
            <a:r>
              <a:rPr lang="en-GB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lang="en-GB" sz="18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power</a:t>
            </a: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Not a panacea, but a leapfrog solution linking renewable or wasted energy,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including waste cold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, to cooling, and power demands</a:t>
            </a:r>
          </a:p>
          <a:p>
            <a:pPr marL="285750" indent="-285750" algn="l">
              <a:buFont typeface="Arial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Common 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operating principle for all 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technologies:</a:t>
            </a:r>
          </a:p>
          <a:p>
            <a:pPr marL="742950" lvl="1" indent="-285750" algn="l">
              <a:buFont typeface="Arial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Energy 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generation side converts heat from the environment or a co-located process into shaft 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power</a:t>
            </a:r>
            <a:endParaRPr lang="en-GB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Air 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or nitrogen is the only 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exhaust</a:t>
            </a:r>
            <a:endParaRPr lang="en-GB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Opportunities 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for big 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synergies with 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processes that have 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cooling requirement 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or spare heat</a:t>
            </a:r>
          </a:p>
          <a:p>
            <a:pPr marL="342900" indent="-342900" algn="l">
              <a:buFont typeface="Arial"/>
              <a:buChar char="•"/>
            </a:pPr>
            <a:endParaRPr lang="en-GB" sz="1800" b="1" dirty="0" smtClean="0">
              <a:solidFill>
                <a:srgbClr val="000000"/>
              </a:solidFill>
              <a:latin typeface="Calibri (Body)" charset="0"/>
              <a:cs typeface="Calibri (Body)" charset="0"/>
            </a:endParaRPr>
          </a:p>
        </p:txBody>
      </p:sp>
      <p:pic>
        <p:nvPicPr>
          <p:cNvPr id="3" name="Picture 2" descr="Screen Shot 2015-02-25 at 02.16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996" y="4754688"/>
            <a:ext cx="4964008" cy="177436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86690" y="648136"/>
            <a:ext cx="3170621" cy="541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800" dirty="0" smtClean="0"/>
              <a:t>Why liquid air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0186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72" y="2477627"/>
            <a:ext cx="4192604" cy="27846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147" y="1589674"/>
            <a:ext cx="45505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A mature process present in every industrialised 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2,000 tonnes of day of spare capacity in UK; 3,500 tonnes of spare capacity in India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Plants produce up to 1200 T/day of liquid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Inputs are air and electricity.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Bulk storage available up to 1000s of 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tonnes</a:t>
            </a:r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Rapid filling of liquids through pressure and pumped 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systems</a:t>
            </a:r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Distribution is through pipeline or road 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tanker</a:t>
            </a:r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96547" y="587109"/>
            <a:ext cx="3750907" cy="595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800" dirty="0" smtClean="0">
                <a:solidFill>
                  <a:srgbClr val="000000"/>
                </a:solidFill>
              </a:rPr>
              <a:t>A mature process</a:t>
            </a:r>
            <a:endParaRPr lang="en-GB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6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705" y="630625"/>
            <a:ext cx="4138590" cy="536000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rgbClr val="000000"/>
                </a:solidFill>
              </a:rPr>
              <a:t>The Dearman engine</a:t>
            </a:r>
            <a:endParaRPr lang="en-GB" sz="36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9848" y="1840531"/>
            <a:ext cx="14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17654" y="1322705"/>
            <a:ext cx="4401794" cy="311791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defTabSz="457200">
              <a:lnSpc>
                <a:spcPct val="130000"/>
              </a:lnSpc>
              <a:spcBef>
                <a:spcPct val="0"/>
              </a:spcBef>
              <a:defRPr/>
            </a:pPr>
            <a:r>
              <a:rPr lang="en-US" b="1" u="sng" dirty="0" smtClean="0">
                <a:solidFill>
                  <a:srgbClr val="000000"/>
                </a:solidFill>
                <a:latin typeface="Arial"/>
                <a:ea typeface="Helvetica Neue Light" charset="0"/>
                <a:cs typeface="Arial"/>
                <a:sym typeface="Helvetica Neue Light" charset="0"/>
              </a:rPr>
              <a:t>Process –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Helvetica Neue Light" charset="0"/>
                <a:cs typeface="Arial"/>
                <a:sym typeface="Helvetica Neue Light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Helvetica Neue Light" charset="0"/>
                <a:cs typeface="Arial"/>
                <a:sym typeface="Helvetica Neue Light" charset="0"/>
              </a:rPr>
              <a:t>Operates by boiling liquid air to produce high pressure gas that can be used to do work. </a:t>
            </a:r>
            <a:r>
              <a:rPr lang="en-US" dirty="0">
                <a:solidFill>
                  <a:srgbClr val="000000"/>
                </a:solidFill>
                <a:latin typeface="Arial"/>
                <a:ea typeface="Helvetica Neue Light" charset="0"/>
                <a:cs typeface="Arial"/>
                <a:sym typeface="Helvetica Neue Light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Helvetica Neue Light" charset="0"/>
                <a:cs typeface="Arial"/>
                <a:sym typeface="Helvetica Neue Light" charset="0"/>
              </a:rPr>
              <a:t>Power + cooling</a:t>
            </a:r>
          </a:p>
          <a:p>
            <a:pPr defTabSz="457200">
              <a:lnSpc>
                <a:spcPct val="130000"/>
              </a:lnSpc>
              <a:spcBef>
                <a:spcPct val="0"/>
              </a:spcBef>
              <a:defRPr/>
            </a:pPr>
            <a:endParaRPr lang="en-US" b="1" dirty="0" smtClean="0">
              <a:solidFill>
                <a:srgbClr val="000000"/>
              </a:solidFill>
              <a:latin typeface="Arial"/>
              <a:cs typeface="Arial"/>
              <a:sym typeface="Helvetica Neue Light" charset="0"/>
            </a:endParaRPr>
          </a:p>
          <a:p>
            <a:pPr defTabSz="457200">
              <a:lnSpc>
                <a:spcPct val="130000"/>
              </a:lnSpc>
              <a:defRPr/>
            </a:pPr>
            <a:r>
              <a:rPr lang="en-US" b="1" u="sng" dirty="0" smtClean="0">
                <a:solidFill>
                  <a:srgbClr val="000000"/>
                </a:solidFill>
                <a:latin typeface="Arial"/>
                <a:ea typeface="Helvetica Neue Light" charset="0"/>
                <a:cs typeface="Arial"/>
                <a:sym typeface="Helvetica Neue Light" charset="0"/>
              </a:rPr>
              <a:t>Inventive Step –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Helvetica Neue Light" charset="0"/>
                <a:cs typeface="Arial"/>
                <a:sym typeface="Helvetica Neue Light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Helvetica Neue Light" charset="0"/>
                <a:cs typeface="Arial"/>
                <a:sym typeface="Helvetica Neue Light" charset="0"/>
              </a:rPr>
              <a:t>Heat transfer inside the cylinder through direct contact heat exchange with a heat exchange fluid – </a:t>
            </a:r>
            <a:r>
              <a:rPr lang="en-US" u="sng" dirty="0" smtClean="0">
                <a:solidFill>
                  <a:srgbClr val="000000"/>
                </a:solidFill>
                <a:latin typeface="Arial"/>
                <a:ea typeface="Helvetica Neue Light" charset="0"/>
                <a:cs typeface="Arial"/>
                <a:sym typeface="Helvetica Neue Light" charset="0"/>
              </a:rPr>
              <a:t>patent granted</a:t>
            </a:r>
          </a:p>
          <a:p>
            <a:pPr defTabSz="457200">
              <a:lnSpc>
                <a:spcPct val="130000"/>
              </a:lnSpc>
              <a:defRPr/>
            </a:pPr>
            <a:endParaRPr lang="en-US" u="sng" dirty="0">
              <a:solidFill>
                <a:srgbClr val="000000"/>
              </a:solidFill>
              <a:latin typeface="Arial"/>
              <a:ea typeface="Helvetica Neue Light" charset="0"/>
              <a:cs typeface="Arial"/>
              <a:sym typeface="Helvetica Neue Light" charset="0"/>
            </a:endParaRPr>
          </a:p>
          <a:p>
            <a:pPr defTabSz="457200">
              <a:lnSpc>
                <a:spcPct val="130000"/>
              </a:lnSpc>
              <a:defRPr/>
            </a:pPr>
            <a:endParaRPr lang="en-US" dirty="0" smtClean="0">
              <a:solidFill>
                <a:srgbClr val="000000"/>
              </a:solidFill>
              <a:latin typeface="Arial"/>
              <a:cs typeface="Arial"/>
              <a:sym typeface="Helvetica Neue Light" charset="0"/>
            </a:endParaRPr>
          </a:p>
          <a:p>
            <a:pPr defTabSz="457200">
              <a:lnSpc>
                <a:spcPct val="130000"/>
              </a:lnSpc>
              <a:buClr>
                <a:srgbClr val="000000"/>
              </a:buClr>
              <a:buSzPct val="85000"/>
              <a:defRPr/>
            </a:pPr>
            <a:endParaRPr lang="en-US" sz="1600" u="sng" dirty="0">
              <a:solidFill>
                <a:srgbClr val="000000"/>
              </a:solidFill>
              <a:latin typeface="Arial"/>
              <a:cs typeface="Arial"/>
              <a:sym typeface="Helvetica Neue Light" charset="0"/>
            </a:endParaRPr>
          </a:p>
          <a:p>
            <a:pPr defTabSz="457200"/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5483" y="2731845"/>
            <a:ext cx="1595911" cy="767408"/>
          </a:xfrm>
          <a:prstGeom prst="rect">
            <a:avLst/>
          </a:prstGeom>
          <a:noFill/>
        </p:spPr>
        <p:txBody>
          <a:bodyPr wrap="square" lIns="28465" tIns="14233" rIns="28465" bIns="14233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srgbClr val="000000"/>
                </a:solidFill>
                <a:latin typeface="Arial"/>
                <a:cs typeface="Arial"/>
              </a:rPr>
              <a:t>Return Stroke</a:t>
            </a:r>
          </a:p>
          <a:p>
            <a:pPr algn="ctr" defTabSz="457200"/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Warm heat exchange fluid (HEF) enters the cylinder</a:t>
            </a:r>
            <a:r>
              <a:rPr lang="en-GB" sz="1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6441" y="2776666"/>
            <a:ext cx="1663573" cy="952074"/>
          </a:xfrm>
          <a:prstGeom prst="rect">
            <a:avLst/>
          </a:prstGeom>
          <a:noFill/>
        </p:spPr>
        <p:txBody>
          <a:bodyPr wrap="square" lIns="28465" tIns="14233" rIns="28465" bIns="14233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srgbClr val="000000"/>
                </a:solidFill>
                <a:latin typeface="Arial"/>
                <a:cs typeface="Arial"/>
              </a:rPr>
              <a:t>Top Dead Centre</a:t>
            </a:r>
          </a:p>
          <a:p>
            <a:pPr algn="ctr" defTabSz="457200"/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>Air injected - comes into contact 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with the HEF causes rapid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>temperature 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rise.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1746" y="5127102"/>
            <a:ext cx="1715715" cy="1321406"/>
          </a:xfrm>
          <a:prstGeom prst="rect">
            <a:avLst/>
          </a:prstGeom>
          <a:noFill/>
        </p:spPr>
        <p:txBody>
          <a:bodyPr wrap="square" lIns="28465" tIns="14233" rIns="28465" bIns="14233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srgbClr val="000000"/>
                </a:solidFill>
                <a:latin typeface="Arial"/>
                <a:cs typeface="Arial"/>
              </a:rPr>
              <a:t>Power Stroke</a:t>
            </a:r>
          </a:p>
          <a:p>
            <a:pPr algn="ctr" defTabSz="457200"/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>air 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expands pushing the piston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>down. Direct 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contact heat transfer continues allowing near isothermal expansion.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52251" y="5236808"/>
            <a:ext cx="1767763" cy="1136740"/>
          </a:xfrm>
          <a:prstGeom prst="rect">
            <a:avLst/>
          </a:prstGeom>
          <a:noFill/>
        </p:spPr>
        <p:txBody>
          <a:bodyPr wrap="square" lIns="28465" tIns="14233" rIns="28465" bIns="14233" rtlCol="0">
            <a:spAutoFit/>
          </a:bodyPr>
          <a:lstStyle/>
          <a:p>
            <a:pPr algn="ctr" defTabSz="457200"/>
            <a:r>
              <a:rPr lang="en-GB" sz="1200" b="1" dirty="0">
                <a:solidFill>
                  <a:srgbClr val="000000"/>
                </a:solidFill>
                <a:latin typeface="Arial"/>
                <a:cs typeface="Arial"/>
              </a:rPr>
              <a:t>Bottom Dead Centre</a:t>
            </a:r>
          </a:p>
          <a:p>
            <a:pPr algn="ctr" defTabSz="457200"/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The exhaust mixture leaves the cylinder.  The gas is returned to the atmosphere and the HEF is re-heated and re-used.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449" y="4841628"/>
            <a:ext cx="3711189" cy="144244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110000"/>
              </a:lnSpc>
              <a:buSzPct val="85000"/>
              <a:buFont typeface="Wingdings" charset="2"/>
              <a:buChar char="ü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ea typeface="Helvetica Neue Light" charset="0"/>
                <a:cs typeface="Arial"/>
                <a:sym typeface="Helvetica Neue Light" charset="0"/>
              </a:rPr>
              <a:t>Rapid expansion</a:t>
            </a:r>
            <a:endParaRPr lang="en-US" sz="1600" dirty="0">
              <a:solidFill>
                <a:srgbClr val="000000"/>
              </a:solidFill>
              <a:latin typeface="Arial"/>
              <a:cs typeface="Arial"/>
              <a:sym typeface="Helvetica Neue Light" charset="0"/>
            </a:endParaRPr>
          </a:p>
          <a:p>
            <a:pPr marL="285750" indent="-285750" defTabSz="457200">
              <a:lnSpc>
                <a:spcPct val="110000"/>
              </a:lnSpc>
              <a:buSzPct val="85000"/>
              <a:buFont typeface="Wingdings" charset="2"/>
              <a:buChar char="ü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ea typeface="Helvetica Neue Light" charset="0"/>
                <a:cs typeface="Arial"/>
                <a:sym typeface="Helvetica Neue Light" charset="0"/>
              </a:rPr>
              <a:t>High pressurisation rates</a:t>
            </a:r>
            <a:endParaRPr lang="en-US" sz="1600" dirty="0">
              <a:solidFill>
                <a:srgbClr val="000000"/>
              </a:solidFill>
              <a:latin typeface="Arial"/>
              <a:cs typeface="Arial"/>
              <a:sym typeface="Helvetica Neue Light" charset="0"/>
            </a:endParaRPr>
          </a:p>
          <a:p>
            <a:pPr marL="285750" indent="-285750" defTabSz="457200">
              <a:lnSpc>
                <a:spcPct val="110000"/>
              </a:lnSpc>
              <a:buSzPct val="85000"/>
              <a:buFont typeface="Wingdings" charset="2"/>
              <a:buChar char="ü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ea typeface="Helvetica Neue Light" charset="0"/>
                <a:cs typeface="Arial"/>
                <a:sym typeface="Helvetica Neue Light" charset="0"/>
              </a:rPr>
              <a:t>Near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Helvetica Neue Light" charset="0"/>
                <a:cs typeface="Arial"/>
                <a:sym typeface="Helvetica Neue Light" charset="0"/>
              </a:rPr>
              <a:t>isothermal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Helvetica Neue Light" charset="0"/>
                <a:cs typeface="Arial"/>
                <a:sym typeface="Helvetica Neue Light" charset="0"/>
              </a:rPr>
              <a:t>expansion</a:t>
            </a:r>
            <a:endParaRPr lang="en-US" sz="1600" dirty="0">
              <a:solidFill>
                <a:srgbClr val="000000"/>
              </a:solidFill>
              <a:latin typeface="Arial"/>
              <a:cs typeface="Arial"/>
              <a:sym typeface="Helvetica Neue Light" charset="0"/>
            </a:endParaRPr>
          </a:p>
          <a:p>
            <a:pPr marL="285750" indent="-285750" defTabSz="457200">
              <a:lnSpc>
                <a:spcPct val="110000"/>
              </a:lnSpc>
              <a:buSzPct val="85000"/>
              <a:buFont typeface="Wingdings" charset="2"/>
              <a:buChar char="ü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ea typeface="Helvetica Neue Light" charset="0"/>
                <a:cs typeface="Arial"/>
                <a:sym typeface="Helvetica Neue Light" charset="0"/>
              </a:rPr>
              <a:t>Non combustive</a:t>
            </a:r>
          </a:p>
          <a:p>
            <a:pPr marL="285750" indent="-285750" defTabSz="457200">
              <a:lnSpc>
                <a:spcPct val="110000"/>
              </a:lnSpc>
              <a:buSzPct val="85000"/>
              <a:buFont typeface="Wingdings" charset="2"/>
              <a:buChar char="ü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ea typeface="Helvetica Neue Light" charset="0"/>
                <a:cs typeface="Arial"/>
                <a:sym typeface="Helvetica Neue Light" charset="0"/>
              </a:rPr>
              <a:t>Loads of cold</a:t>
            </a:r>
            <a:endParaRPr lang="en-US" sz="1600" dirty="0">
              <a:solidFill>
                <a:srgbClr val="000000"/>
              </a:solidFill>
              <a:latin typeface="Arial"/>
              <a:cs typeface="Arial"/>
              <a:sym typeface="Helvetica Neue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9952" y="1588333"/>
            <a:ext cx="41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1.</a:t>
            </a:r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3568" y="1614980"/>
            <a:ext cx="417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2.</a:t>
            </a:r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5483" y="3805528"/>
            <a:ext cx="39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3.</a:t>
            </a:r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4793" y="3807099"/>
            <a:ext cx="45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4.</a:t>
            </a:r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Footer Placeholder 4"/>
          <p:cNvSpPr txBox="1">
            <a:spLocks/>
          </p:cNvSpPr>
          <p:nvPr/>
        </p:nvSpPr>
        <p:spPr>
          <a:xfrm>
            <a:off x="3801472" y="6606660"/>
            <a:ext cx="1553592" cy="155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0000"/>
                </a:solidFill>
              </a:rPr>
              <a:t>Private and Confidential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Return-Strok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232" y="1324016"/>
            <a:ext cx="726655" cy="1459685"/>
          </a:xfrm>
          <a:prstGeom prst="rect">
            <a:avLst/>
          </a:prstGeom>
        </p:spPr>
      </p:pic>
      <p:pic>
        <p:nvPicPr>
          <p:cNvPr id="23" name="Picture 22" descr="Top-Dea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686" y="1307081"/>
            <a:ext cx="728133" cy="1462653"/>
          </a:xfrm>
          <a:prstGeom prst="rect">
            <a:avLst/>
          </a:prstGeom>
        </p:spPr>
      </p:pic>
      <p:pic>
        <p:nvPicPr>
          <p:cNvPr id="24" name="Picture 23" descr="power-strok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865" y="3677747"/>
            <a:ext cx="736489" cy="1479440"/>
          </a:xfrm>
          <a:prstGeom prst="rect">
            <a:avLst/>
          </a:prstGeom>
        </p:spPr>
      </p:pic>
      <p:pic>
        <p:nvPicPr>
          <p:cNvPr id="25" name="Picture 24" descr="bottom-dead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220" y="3770884"/>
            <a:ext cx="724953" cy="145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3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0191B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1397</Words>
  <Application>Microsoft Macintosh PowerPoint</Application>
  <PresentationFormat>On-screen Show (4:3)</PresentationFormat>
  <Paragraphs>181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PowerPoint Presentation</vt:lpstr>
      <vt:lpstr>Storing Cold &amp; Power</vt:lpstr>
      <vt:lpstr> </vt:lpstr>
      <vt:lpstr>PowerPoint Presentation</vt:lpstr>
      <vt:lpstr>Vaccines and medicine losses</vt:lpstr>
      <vt:lpstr>PowerPoint Presentation</vt:lpstr>
      <vt:lpstr>PowerPoint Presentation</vt:lpstr>
      <vt:lpstr>PowerPoint Presentation</vt:lpstr>
      <vt:lpstr>The Dearman engine</vt:lpstr>
      <vt:lpstr>Transport Refrigeration Application</vt:lpstr>
      <vt:lpstr>Dearman: economic and environmental dividend</vt:lpstr>
      <vt:lpstr>…and we have other products in development</vt:lpstr>
      <vt:lpstr>UK organisations working with Dearman</vt:lpstr>
      <vt:lpstr>PowerPoint Presentation</vt:lpstr>
    </vt:vector>
  </TitlesOfParts>
  <Company>Dearman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Dearman’s environmental dividend</dc:title>
  <dc:creator>Ben Heatley</dc:creator>
  <cp:lastModifiedBy>Amir Dossal</cp:lastModifiedBy>
  <cp:revision>30</cp:revision>
  <dcterms:created xsi:type="dcterms:W3CDTF">2015-04-08T07:37:00Z</dcterms:created>
  <dcterms:modified xsi:type="dcterms:W3CDTF">2015-05-14T16:57:33Z</dcterms:modified>
</cp:coreProperties>
</file>